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18"/>
  </p:notesMasterIdLst>
  <p:sldIdLst>
    <p:sldId id="272" r:id="rId2"/>
    <p:sldId id="258" r:id="rId3"/>
    <p:sldId id="278" r:id="rId4"/>
    <p:sldId id="277" r:id="rId5"/>
    <p:sldId id="266" r:id="rId6"/>
    <p:sldId id="287" r:id="rId7"/>
    <p:sldId id="288" r:id="rId8"/>
    <p:sldId id="276" r:id="rId9"/>
    <p:sldId id="275" r:id="rId10"/>
    <p:sldId id="264" r:id="rId11"/>
    <p:sldId id="280" r:id="rId12"/>
    <p:sldId id="281" r:id="rId13"/>
    <p:sldId id="282" r:id="rId14"/>
    <p:sldId id="283" r:id="rId15"/>
    <p:sldId id="285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864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427D9-1FF8-4F81-9563-E7B8366B1D4D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02F47C7-87A2-4174-AC93-F4411CDB149E}">
      <dgm:prSet phldrT="[Текст]" custT="1"/>
      <dgm:spPr/>
      <dgm:t>
        <a:bodyPr/>
        <a:lstStyle/>
        <a:p>
          <a:r>
            <a:rPr lang="ru-RU" altLang="ru-RU" sz="1400" b="1" dirty="0" smtClean="0">
              <a:latin typeface="Times New Roman" pitchFamily="18" charset="0"/>
              <a:cs typeface="Arial" pitchFamily="34" charset="0"/>
            </a:rPr>
            <a:t>ОСНОВНАЯ ОБРАЗОВАТЕЛЬНАЯ ПРОГРАММА МБДОУ «МИЧУРИНСКИЙ ДЕТСКИЙ САД» МО «ЛМР» РТ</a:t>
          </a:r>
          <a:endParaRPr lang="ru-RU" sz="1400" dirty="0"/>
        </a:p>
      </dgm:t>
    </dgm:pt>
    <dgm:pt modelId="{4C13B451-C3EB-4DAA-A34C-93C755084CC2}" type="parTrans" cxnId="{3A6D455E-0358-4767-8B73-B08C91D144C6}">
      <dgm:prSet/>
      <dgm:spPr/>
      <dgm:t>
        <a:bodyPr/>
        <a:lstStyle/>
        <a:p>
          <a:endParaRPr lang="ru-RU"/>
        </a:p>
      </dgm:t>
    </dgm:pt>
    <dgm:pt modelId="{DD0E71EF-7F68-4E92-9A3E-158F504A06B3}" type="sibTrans" cxnId="{3A6D455E-0358-4767-8B73-B08C91D144C6}">
      <dgm:prSet/>
      <dgm:spPr/>
      <dgm:t>
        <a:bodyPr/>
        <a:lstStyle/>
        <a:p>
          <a:endParaRPr lang="ru-RU"/>
        </a:p>
      </dgm:t>
    </dgm:pt>
    <dgm:pt modelId="{61DDD471-1EB9-4A51-88C0-78D32DCC40EB}">
      <dgm:prSet phldrT="[Текст]" custT="1"/>
      <dgm:spPr/>
      <dgm:t>
        <a:bodyPr/>
        <a:lstStyle/>
        <a:p>
          <a:pPr algn="ctr"/>
          <a:r>
            <a:rPr lang="ru-RU" altLang="ru-RU" sz="1100" b="1" u="sng" dirty="0" smtClean="0">
              <a:latin typeface="Times New Roman" pitchFamily="18" charset="0"/>
              <a:cs typeface="Arial" pitchFamily="34" charset="0"/>
            </a:rPr>
            <a:t>1. Целевой раздел</a:t>
          </a:r>
        </a:p>
        <a:p>
          <a:pPr algn="l"/>
          <a:r>
            <a:rPr lang="ru-RU" altLang="ru-RU" sz="1100" b="1" dirty="0" smtClean="0">
              <a:latin typeface="Times New Roman" pitchFamily="18" charset="0"/>
              <a:cs typeface="Arial" pitchFamily="34" charset="0"/>
            </a:rPr>
            <a:t>Пояснительная записка</a:t>
          </a:r>
        </a:p>
        <a:p>
          <a:pPr algn="l"/>
          <a:r>
            <a:rPr lang="ru-RU" altLang="ru-RU" sz="1100" b="1" dirty="0" smtClean="0">
              <a:latin typeface="Times New Roman" pitchFamily="18" charset="0"/>
              <a:cs typeface="Arial" pitchFamily="34" charset="0"/>
            </a:rPr>
            <a:t>Цели и задачи Программы</a:t>
          </a:r>
        </a:p>
        <a:p>
          <a:pPr algn="l"/>
          <a:r>
            <a:rPr lang="ru-RU" altLang="ru-RU" sz="1100" b="1" dirty="0" smtClean="0">
              <a:latin typeface="Times New Roman" pitchFamily="18" charset="0"/>
              <a:cs typeface="Arial" pitchFamily="34" charset="0"/>
            </a:rPr>
            <a:t>Принципы и подходы к формированию Программы;</a:t>
          </a:r>
        </a:p>
        <a:p>
          <a:pPr algn="l"/>
          <a:r>
            <a:rPr lang="ru-RU" altLang="ru-RU" sz="1100" b="1" dirty="0" smtClean="0">
              <a:latin typeface="Times New Roman" pitchFamily="18" charset="0"/>
              <a:cs typeface="Arial" pitchFamily="34" charset="0"/>
            </a:rPr>
            <a:t>Значимые для разработки Программы характеристики, в том числе возрастные особенности  детей раннего и дошкольного возраста</a:t>
          </a:r>
        </a:p>
        <a:p>
          <a:pPr algn="l"/>
          <a:r>
            <a:rPr lang="ru-RU" altLang="ru-RU" sz="1100" b="1" dirty="0" smtClean="0">
              <a:latin typeface="Times New Roman" pitchFamily="18" charset="0"/>
              <a:cs typeface="Arial" pitchFamily="34" charset="0"/>
            </a:rPr>
            <a:t>Планируемые результаты освоения программы в раннем возрасте и на этапе завершения освоения Программы</a:t>
          </a:r>
          <a:endParaRPr lang="ru-RU" sz="1100" dirty="0"/>
        </a:p>
      </dgm:t>
    </dgm:pt>
    <dgm:pt modelId="{42CAD9B8-6B60-4779-8AF4-6840DA7B9B16}" type="parTrans" cxnId="{55A895EE-F9C3-41FB-B2C2-04EEA8CFD642}">
      <dgm:prSet/>
      <dgm:spPr/>
      <dgm:t>
        <a:bodyPr/>
        <a:lstStyle/>
        <a:p>
          <a:endParaRPr lang="ru-RU"/>
        </a:p>
      </dgm:t>
    </dgm:pt>
    <dgm:pt modelId="{B71EC886-D210-4E32-B530-DE46DD9A95DA}" type="sibTrans" cxnId="{55A895EE-F9C3-41FB-B2C2-04EEA8CFD642}">
      <dgm:prSet/>
      <dgm:spPr/>
      <dgm:t>
        <a:bodyPr/>
        <a:lstStyle/>
        <a:p>
          <a:endParaRPr lang="ru-RU"/>
        </a:p>
      </dgm:t>
    </dgm:pt>
    <dgm:pt modelId="{2CA57E62-04FA-4EED-94D8-88C52459C851}">
      <dgm:prSet phldrT="[Текст]" custT="1"/>
      <dgm:spPr/>
      <dgm:t>
        <a:bodyPr/>
        <a:lstStyle/>
        <a:p>
          <a:pPr algn="ctr"/>
          <a:r>
            <a:rPr lang="ru-RU" altLang="ru-RU" sz="1050" b="1" u="sng" dirty="0" smtClean="0">
              <a:latin typeface="Times New Roman" pitchFamily="18" charset="0"/>
              <a:cs typeface="Arial" pitchFamily="34" charset="0"/>
            </a:rPr>
            <a:t>2. Содержательный</a:t>
          </a:r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  раздел</a:t>
          </a:r>
        </a:p>
        <a:p>
          <a:pPr algn="l"/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Описание образовательной деятельности в соответствии с направлениями развития ребенка, представленными в пяти образовательных областях</a:t>
          </a:r>
        </a:p>
        <a:p>
          <a:pPr algn="l"/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Описание вариативных форм, способов, методов и средств реализации Программы с учетом возрастных особенностей</a:t>
          </a:r>
        </a:p>
        <a:p>
          <a:pPr algn="l"/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Взаимодействие </a:t>
          </a:r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ДОУ </a:t>
          </a:r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и социума</a:t>
          </a:r>
        </a:p>
        <a:p>
          <a:pPr algn="l"/>
          <a:r>
            <a:rPr lang="ru-RU" altLang="ko-KR" sz="1050" b="1" dirty="0" smtClean="0">
              <a:latin typeface="Times New Roman" pitchFamily="18" charset="0"/>
              <a:cs typeface="Arial" pitchFamily="34" charset="0"/>
            </a:rPr>
            <a:t>Способы и направления поддержки детской инициативы</a:t>
          </a:r>
        </a:p>
        <a:p>
          <a:pPr algn="l"/>
          <a:r>
            <a:rPr lang="ru-RU" altLang="ko-KR" sz="1050" b="1" dirty="0" smtClean="0">
              <a:latin typeface="Times New Roman" pitchFamily="18" charset="0"/>
              <a:cs typeface="Arial" pitchFamily="34" charset="0"/>
            </a:rPr>
            <a:t>Особенности взаимодействия педагогического коллектива с семьями воспитанников</a:t>
          </a:r>
        </a:p>
        <a:p>
          <a:pPr algn="l"/>
          <a:r>
            <a:rPr lang="ru-RU" altLang="ru-RU" sz="1050" b="1" dirty="0" smtClean="0">
              <a:latin typeface="Times New Roman" pitchFamily="18" charset="0"/>
              <a:cs typeface="Arial" pitchFamily="34" charset="0"/>
            </a:rPr>
            <a:t>Коррекционное образование</a:t>
          </a:r>
          <a:endParaRPr lang="ru-RU" sz="1050" dirty="0"/>
        </a:p>
      </dgm:t>
    </dgm:pt>
    <dgm:pt modelId="{102E3F64-DBF8-43F4-9120-9D26E428EE3A}" type="parTrans" cxnId="{855F0AD9-6E42-46E6-B60A-E71813B05FB4}">
      <dgm:prSet/>
      <dgm:spPr/>
      <dgm:t>
        <a:bodyPr/>
        <a:lstStyle/>
        <a:p>
          <a:endParaRPr lang="ru-RU"/>
        </a:p>
      </dgm:t>
    </dgm:pt>
    <dgm:pt modelId="{DB75FEA9-A272-47A7-B1FE-640CB9FAA471}" type="sibTrans" cxnId="{855F0AD9-6E42-46E6-B60A-E71813B05FB4}">
      <dgm:prSet/>
      <dgm:spPr/>
      <dgm:t>
        <a:bodyPr/>
        <a:lstStyle/>
        <a:p>
          <a:endParaRPr lang="ru-RU"/>
        </a:p>
      </dgm:t>
    </dgm:pt>
    <dgm:pt modelId="{3ABB9F3A-358E-4663-9937-AFDB0609D480}">
      <dgm:prSet custT="1"/>
      <dgm:spPr/>
      <dgm:t>
        <a:bodyPr/>
        <a:lstStyle/>
        <a:p>
          <a:pPr algn="ctr"/>
          <a:r>
            <a:rPr lang="ru-RU" altLang="ru-RU" sz="1050" b="1" u="sng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3. Организационный раздел</a:t>
          </a:r>
        </a:p>
        <a:p>
          <a:pPr algn="l"/>
          <a:r>
            <a:rPr lang="ru-RU" altLang="ru-RU" sz="1050" b="1" u="sng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</a:t>
          </a:r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писание материально-технического обеспечения Программы</a:t>
          </a:r>
        </a:p>
        <a:p>
          <a:pPr algn="l"/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Обеспеченность методическими материалами и средствами обучения и воспитания </a:t>
          </a:r>
        </a:p>
        <a:p>
          <a:pPr algn="l"/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Кадровое обеспечение</a:t>
          </a:r>
        </a:p>
        <a:p>
          <a:pPr algn="l"/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Распорядок  и  режим дня,</a:t>
          </a:r>
        </a:p>
        <a:p>
          <a:pPr algn="l"/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Традиционные  праздники и мероприятий</a:t>
          </a:r>
        </a:p>
        <a:p>
          <a:pPr algn="l"/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Особенности </a:t>
          </a:r>
          <a:r>
            <a:rPr lang="ru-RU" altLang="ru-RU" sz="1050" b="1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организации развивающей предметно-пространственной среды</a:t>
          </a:r>
          <a:endParaRPr lang="ru-RU" sz="1050" dirty="0">
            <a:solidFill>
              <a:schemeClr val="tx1"/>
            </a:solidFill>
          </a:endParaRPr>
        </a:p>
      </dgm:t>
    </dgm:pt>
    <dgm:pt modelId="{5C4418EE-4F37-4EEB-B186-1E04FDBF7B6B}" type="parTrans" cxnId="{27A7A4E7-62AA-44F0-B772-7235C697ABEB}">
      <dgm:prSet/>
      <dgm:spPr/>
      <dgm:t>
        <a:bodyPr/>
        <a:lstStyle/>
        <a:p>
          <a:endParaRPr lang="ru-RU"/>
        </a:p>
      </dgm:t>
    </dgm:pt>
    <dgm:pt modelId="{8A55663F-2B2B-473C-BD7B-0EFC52B4AB1B}" type="sibTrans" cxnId="{27A7A4E7-62AA-44F0-B772-7235C697ABEB}">
      <dgm:prSet/>
      <dgm:spPr/>
      <dgm:t>
        <a:bodyPr/>
        <a:lstStyle/>
        <a:p>
          <a:endParaRPr lang="ru-RU"/>
        </a:p>
      </dgm:t>
    </dgm:pt>
    <dgm:pt modelId="{9472F047-17C2-4DA1-8D7F-7DADB6698A6B}" type="pres">
      <dgm:prSet presAssocID="{FBB427D9-1FF8-4F81-9563-E7B8366B1D4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2BF936-0BCF-4F28-81B1-08803591EFAA}" type="pres">
      <dgm:prSet presAssocID="{202F47C7-87A2-4174-AC93-F4411CDB149E}" presName="root1" presStyleCnt="0"/>
      <dgm:spPr/>
    </dgm:pt>
    <dgm:pt modelId="{F71FE72A-B43F-4C9C-B7D7-1A276AB3FC3A}" type="pres">
      <dgm:prSet presAssocID="{202F47C7-87A2-4174-AC93-F4411CDB149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7213FD-E498-4D17-965C-24192E12CD9A}" type="pres">
      <dgm:prSet presAssocID="{202F47C7-87A2-4174-AC93-F4411CDB149E}" presName="level2hierChild" presStyleCnt="0"/>
      <dgm:spPr/>
    </dgm:pt>
    <dgm:pt modelId="{BB757A6B-052B-417F-8BF5-A4CE0380C84C}" type="pres">
      <dgm:prSet presAssocID="{42CAD9B8-6B60-4779-8AF4-6840DA7B9B16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2376EC62-BB26-4C84-9E9D-F5045528B885}" type="pres">
      <dgm:prSet presAssocID="{42CAD9B8-6B60-4779-8AF4-6840DA7B9B1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5694BC01-604E-4A9B-9131-4C83AC5DB625}" type="pres">
      <dgm:prSet presAssocID="{61DDD471-1EB9-4A51-88C0-78D32DCC40EB}" presName="root2" presStyleCnt="0"/>
      <dgm:spPr/>
    </dgm:pt>
    <dgm:pt modelId="{A975FA2E-AA1D-445B-8B81-2B183CA0003F}" type="pres">
      <dgm:prSet presAssocID="{61DDD471-1EB9-4A51-88C0-78D32DCC40EB}" presName="LevelTwoTextNode" presStyleLbl="node2" presStyleIdx="0" presStyleCnt="3" custScaleX="130925" custScaleY="1223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C71CD1-0C49-43B5-A3E3-65C1F839D21F}" type="pres">
      <dgm:prSet presAssocID="{61DDD471-1EB9-4A51-88C0-78D32DCC40EB}" presName="level3hierChild" presStyleCnt="0"/>
      <dgm:spPr/>
    </dgm:pt>
    <dgm:pt modelId="{5F0784A7-9039-4AD7-AA14-B90427A9B74D}" type="pres">
      <dgm:prSet presAssocID="{102E3F64-DBF8-43F4-9120-9D26E428EE3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17589ACB-DB5E-4344-B731-45D05D80BCEB}" type="pres">
      <dgm:prSet presAssocID="{102E3F64-DBF8-43F4-9120-9D26E428EE3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DCAD1AE-7519-43B6-BE3F-EE5967C46AC2}" type="pres">
      <dgm:prSet presAssocID="{2CA57E62-04FA-4EED-94D8-88C52459C851}" presName="root2" presStyleCnt="0"/>
      <dgm:spPr/>
    </dgm:pt>
    <dgm:pt modelId="{4277E0A6-DF8E-4617-A5BE-B3CF5A884E16}" type="pres">
      <dgm:prSet presAssocID="{2CA57E62-04FA-4EED-94D8-88C52459C851}" presName="LevelTwoTextNode" presStyleLbl="node2" presStyleIdx="1" presStyleCnt="3" custScaleX="128453" custScaleY="142056" custLinFactNeighborX="303" custLinFactNeighborY="20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1EA910-8E91-479F-8985-C93F0775666D}" type="pres">
      <dgm:prSet presAssocID="{2CA57E62-04FA-4EED-94D8-88C52459C851}" presName="level3hierChild" presStyleCnt="0"/>
      <dgm:spPr/>
    </dgm:pt>
    <dgm:pt modelId="{3962741E-B780-495F-958E-B8D613C80AB0}" type="pres">
      <dgm:prSet presAssocID="{5C4418EE-4F37-4EEB-B186-1E04FDBF7B6B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21740AE1-54A9-4335-ABDD-33AB9500FC41}" type="pres">
      <dgm:prSet presAssocID="{5C4418EE-4F37-4EEB-B186-1E04FDBF7B6B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56A1E4A-FC6F-4E3F-8C75-B597649428E8}" type="pres">
      <dgm:prSet presAssocID="{3ABB9F3A-358E-4663-9937-AFDB0609D480}" presName="root2" presStyleCnt="0"/>
      <dgm:spPr/>
    </dgm:pt>
    <dgm:pt modelId="{7E867554-8286-4854-A8C5-FA2E588C4A67}" type="pres">
      <dgm:prSet presAssocID="{3ABB9F3A-358E-4663-9937-AFDB0609D480}" presName="LevelTwoTextNode" presStyleLbl="node2" presStyleIdx="2" presStyleCnt="3" custScaleX="128719" custScaleY="113148" custLinFactNeighborX="303" custLinFactNeighborY="-38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91CB7B-756B-49A3-BB20-42BF0B10526E}" type="pres">
      <dgm:prSet presAssocID="{3ABB9F3A-358E-4663-9937-AFDB0609D480}" presName="level3hierChild" presStyleCnt="0"/>
      <dgm:spPr/>
    </dgm:pt>
  </dgm:ptLst>
  <dgm:cxnLst>
    <dgm:cxn modelId="{7DB77F25-EB7E-4662-A4DE-DFD2B620048F}" type="presOf" srcId="{102E3F64-DBF8-43F4-9120-9D26E428EE3A}" destId="{5F0784A7-9039-4AD7-AA14-B90427A9B74D}" srcOrd="0" destOrd="0" presId="urn:microsoft.com/office/officeart/2008/layout/HorizontalMultiLevelHierarchy"/>
    <dgm:cxn modelId="{1E7CBD49-27C9-4629-8CCC-5F0162A8622C}" type="presOf" srcId="{42CAD9B8-6B60-4779-8AF4-6840DA7B9B16}" destId="{2376EC62-BB26-4C84-9E9D-F5045528B885}" srcOrd="1" destOrd="0" presId="urn:microsoft.com/office/officeart/2008/layout/HorizontalMultiLevelHierarchy"/>
    <dgm:cxn modelId="{55A895EE-F9C3-41FB-B2C2-04EEA8CFD642}" srcId="{202F47C7-87A2-4174-AC93-F4411CDB149E}" destId="{61DDD471-1EB9-4A51-88C0-78D32DCC40EB}" srcOrd="0" destOrd="0" parTransId="{42CAD9B8-6B60-4779-8AF4-6840DA7B9B16}" sibTransId="{B71EC886-D210-4E32-B530-DE46DD9A95DA}"/>
    <dgm:cxn modelId="{27A7A4E7-62AA-44F0-B772-7235C697ABEB}" srcId="{202F47C7-87A2-4174-AC93-F4411CDB149E}" destId="{3ABB9F3A-358E-4663-9937-AFDB0609D480}" srcOrd="2" destOrd="0" parTransId="{5C4418EE-4F37-4EEB-B186-1E04FDBF7B6B}" sibTransId="{8A55663F-2B2B-473C-BD7B-0EFC52B4AB1B}"/>
    <dgm:cxn modelId="{293F6150-69CE-4F5A-8108-EB3E78F09DC8}" type="presOf" srcId="{FBB427D9-1FF8-4F81-9563-E7B8366B1D4D}" destId="{9472F047-17C2-4DA1-8D7F-7DADB6698A6B}" srcOrd="0" destOrd="0" presId="urn:microsoft.com/office/officeart/2008/layout/HorizontalMultiLevelHierarchy"/>
    <dgm:cxn modelId="{855F0AD9-6E42-46E6-B60A-E71813B05FB4}" srcId="{202F47C7-87A2-4174-AC93-F4411CDB149E}" destId="{2CA57E62-04FA-4EED-94D8-88C52459C851}" srcOrd="1" destOrd="0" parTransId="{102E3F64-DBF8-43F4-9120-9D26E428EE3A}" sibTransId="{DB75FEA9-A272-47A7-B1FE-640CB9FAA471}"/>
    <dgm:cxn modelId="{E29D6077-D248-491B-B7C1-A67BFC8667A2}" type="presOf" srcId="{61DDD471-1EB9-4A51-88C0-78D32DCC40EB}" destId="{A975FA2E-AA1D-445B-8B81-2B183CA0003F}" srcOrd="0" destOrd="0" presId="urn:microsoft.com/office/officeart/2008/layout/HorizontalMultiLevelHierarchy"/>
    <dgm:cxn modelId="{CF59BF04-9C7D-410B-95EC-35FB6AFCB057}" type="presOf" srcId="{2CA57E62-04FA-4EED-94D8-88C52459C851}" destId="{4277E0A6-DF8E-4617-A5BE-B3CF5A884E16}" srcOrd="0" destOrd="0" presId="urn:microsoft.com/office/officeart/2008/layout/HorizontalMultiLevelHierarchy"/>
    <dgm:cxn modelId="{02F17B53-C089-45BE-B43C-FD51C8AF0B92}" type="presOf" srcId="{42CAD9B8-6B60-4779-8AF4-6840DA7B9B16}" destId="{BB757A6B-052B-417F-8BF5-A4CE0380C84C}" srcOrd="0" destOrd="0" presId="urn:microsoft.com/office/officeart/2008/layout/HorizontalMultiLevelHierarchy"/>
    <dgm:cxn modelId="{3A6D455E-0358-4767-8B73-B08C91D144C6}" srcId="{FBB427D9-1FF8-4F81-9563-E7B8366B1D4D}" destId="{202F47C7-87A2-4174-AC93-F4411CDB149E}" srcOrd="0" destOrd="0" parTransId="{4C13B451-C3EB-4DAA-A34C-93C755084CC2}" sibTransId="{DD0E71EF-7F68-4E92-9A3E-158F504A06B3}"/>
    <dgm:cxn modelId="{802F7518-9832-45CA-AEFC-F5672B165F50}" type="presOf" srcId="{202F47C7-87A2-4174-AC93-F4411CDB149E}" destId="{F71FE72A-B43F-4C9C-B7D7-1A276AB3FC3A}" srcOrd="0" destOrd="0" presId="urn:microsoft.com/office/officeart/2008/layout/HorizontalMultiLevelHierarchy"/>
    <dgm:cxn modelId="{ADCF8B12-FEAE-44D9-8C58-8C6C144E09F2}" type="presOf" srcId="{102E3F64-DBF8-43F4-9120-9D26E428EE3A}" destId="{17589ACB-DB5E-4344-B731-45D05D80BCEB}" srcOrd="1" destOrd="0" presId="urn:microsoft.com/office/officeart/2008/layout/HorizontalMultiLevelHierarchy"/>
    <dgm:cxn modelId="{748B6A1B-36ED-47C4-8813-77A859D6B89B}" type="presOf" srcId="{5C4418EE-4F37-4EEB-B186-1E04FDBF7B6B}" destId="{3962741E-B780-495F-958E-B8D613C80AB0}" srcOrd="0" destOrd="0" presId="urn:microsoft.com/office/officeart/2008/layout/HorizontalMultiLevelHierarchy"/>
    <dgm:cxn modelId="{4C83ECFA-73D1-43F1-A0D4-E6046867D0BA}" type="presOf" srcId="{3ABB9F3A-358E-4663-9937-AFDB0609D480}" destId="{7E867554-8286-4854-A8C5-FA2E588C4A67}" srcOrd="0" destOrd="0" presId="urn:microsoft.com/office/officeart/2008/layout/HorizontalMultiLevelHierarchy"/>
    <dgm:cxn modelId="{A8BE0998-AD05-4D27-8B65-2292FC1E6860}" type="presOf" srcId="{5C4418EE-4F37-4EEB-B186-1E04FDBF7B6B}" destId="{21740AE1-54A9-4335-ABDD-33AB9500FC41}" srcOrd="1" destOrd="0" presId="urn:microsoft.com/office/officeart/2008/layout/HorizontalMultiLevelHierarchy"/>
    <dgm:cxn modelId="{280E328C-4E01-4196-AFDE-B305C865817C}" type="presParOf" srcId="{9472F047-17C2-4DA1-8D7F-7DADB6698A6B}" destId="{EE2BF936-0BCF-4F28-81B1-08803591EFAA}" srcOrd="0" destOrd="0" presId="urn:microsoft.com/office/officeart/2008/layout/HorizontalMultiLevelHierarchy"/>
    <dgm:cxn modelId="{FB969F2D-ACEA-4326-BCC3-DB13ACB03002}" type="presParOf" srcId="{EE2BF936-0BCF-4F28-81B1-08803591EFAA}" destId="{F71FE72A-B43F-4C9C-B7D7-1A276AB3FC3A}" srcOrd="0" destOrd="0" presId="urn:microsoft.com/office/officeart/2008/layout/HorizontalMultiLevelHierarchy"/>
    <dgm:cxn modelId="{3AB8A1ED-D4EA-4B64-871D-118B75DE7D4D}" type="presParOf" srcId="{EE2BF936-0BCF-4F28-81B1-08803591EFAA}" destId="{B87213FD-E498-4D17-965C-24192E12CD9A}" srcOrd="1" destOrd="0" presId="urn:microsoft.com/office/officeart/2008/layout/HorizontalMultiLevelHierarchy"/>
    <dgm:cxn modelId="{95C1C40E-3585-4014-ACC9-AFA8907A3603}" type="presParOf" srcId="{B87213FD-E498-4D17-965C-24192E12CD9A}" destId="{BB757A6B-052B-417F-8BF5-A4CE0380C84C}" srcOrd="0" destOrd="0" presId="urn:microsoft.com/office/officeart/2008/layout/HorizontalMultiLevelHierarchy"/>
    <dgm:cxn modelId="{FB8E1CF5-75F8-4857-8B42-3537D062ACFE}" type="presParOf" srcId="{BB757A6B-052B-417F-8BF5-A4CE0380C84C}" destId="{2376EC62-BB26-4C84-9E9D-F5045528B885}" srcOrd="0" destOrd="0" presId="urn:microsoft.com/office/officeart/2008/layout/HorizontalMultiLevelHierarchy"/>
    <dgm:cxn modelId="{492282FF-9F6B-43EF-8A93-2D13619C96C6}" type="presParOf" srcId="{B87213FD-E498-4D17-965C-24192E12CD9A}" destId="{5694BC01-604E-4A9B-9131-4C83AC5DB625}" srcOrd="1" destOrd="0" presId="urn:microsoft.com/office/officeart/2008/layout/HorizontalMultiLevelHierarchy"/>
    <dgm:cxn modelId="{DD617F94-9B24-455A-92CA-B65CA6A93D7B}" type="presParOf" srcId="{5694BC01-604E-4A9B-9131-4C83AC5DB625}" destId="{A975FA2E-AA1D-445B-8B81-2B183CA0003F}" srcOrd="0" destOrd="0" presId="urn:microsoft.com/office/officeart/2008/layout/HorizontalMultiLevelHierarchy"/>
    <dgm:cxn modelId="{CBF3FA1A-2201-434E-B7A9-DECFC96C59AA}" type="presParOf" srcId="{5694BC01-604E-4A9B-9131-4C83AC5DB625}" destId="{1FC71CD1-0C49-43B5-A3E3-65C1F839D21F}" srcOrd="1" destOrd="0" presId="urn:microsoft.com/office/officeart/2008/layout/HorizontalMultiLevelHierarchy"/>
    <dgm:cxn modelId="{8B775CA2-6CAD-494F-8646-4AA982B69B45}" type="presParOf" srcId="{B87213FD-E498-4D17-965C-24192E12CD9A}" destId="{5F0784A7-9039-4AD7-AA14-B90427A9B74D}" srcOrd="2" destOrd="0" presId="urn:microsoft.com/office/officeart/2008/layout/HorizontalMultiLevelHierarchy"/>
    <dgm:cxn modelId="{0E3948E7-55DD-4335-AF7F-67AC5ABF4C11}" type="presParOf" srcId="{5F0784A7-9039-4AD7-AA14-B90427A9B74D}" destId="{17589ACB-DB5E-4344-B731-45D05D80BCEB}" srcOrd="0" destOrd="0" presId="urn:microsoft.com/office/officeart/2008/layout/HorizontalMultiLevelHierarchy"/>
    <dgm:cxn modelId="{F91B0872-F1E3-4C04-8D96-1B0C7C20AB0B}" type="presParOf" srcId="{B87213FD-E498-4D17-965C-24192E12CD9A}" destId="{7DCAD1AE-7519-43B6-BE3F-EE5967C46AC2}" srcOrd="3" destOrd="0" presId="urn:microsoft.com/office/officeart/2008/layout/HorizontalMultiLevelHierarchy"/>
    <dgm:cxn modelId="{C98C4820-3AA1-4C87-93A0-ADB3286786D7}" type="presParOf" srcId="{7DCAD1AE-7519-43B6-BE3F-EE5967C46AC2}" destId="{4277E0A6-DF8E-4617-A5BE-B3CF5A884E16}" srcOrd="0" destOrd="0" presId="urn:microsoft.com/office/officeart/2008/layout/HorizontalMultiLevelHierarchy"/>
    <dgm:cxn modelId="{CAAE0055-2210-487E-B87D-BC48EFECA086}" type="presParOf" srcId="{7DCAD1AE-7519-43B6-BE3F-EE5967C46AC2}" destId="{9D1EA910-8E91-479F-8985-C93F0775666D}" srcOrd="1" destOrd="0" presId="urn:microsoft.com/office/officeart/2008/layout/HorizontalMultiLevelHierarchy"/>
    <dgm:cxn modelId="{0BE3A368-FC2E-4972-9173-A1B95169DA58}" type="presParOf" srcId="{B87213FD-E498-4D17-965C-24192E12CD9A}" destId="{3962741E-B780-495F-958E-B8D613C80AB0}" srcOrd="4" destOrd="0" presId="urn:microsoft.com/office/officeart/2008/layout/HorizontalMultiLevelHierarchy"/>
    <dgm:cxn modelId="{4832222A-1AC9-44EE-AA6F-3A0E37108918}" type="presParOf" srcId="{3962741E-B780-495F-958E-B8D613C80AB0}" destId="{21740AE1-54A9-4335-ABDD-33AB9500FC41}" srcOrd="0" destOrd="0" presId="urn:microsoft.com/office/officeart/2008/layout/HorizontalMultiLevelHierarchy"/>
    <dgm:cxn modelId="{F5D26B92-3B80-4433-BE6C-99415928A687}" type="presParOf" srcId="{B87213FD-E498-4D17-965C-24192E12CD9A}" destId="{A56A1E4A-FC6F-4E3F-8C75-B597649428E8}" srcOrd="5" destOrd="0" presId="urn:microsoft.com/office/officeart/2008/layout/HorizontalMultiLevelHierarchy"/>
    <dgm:cxn modelId="{78952876-E250-4619-A83F-F50F7B92AE22}" type="presParOf" srcId="{A56A1E4A-FC6F-4E3F-8C75-B597649428E8}" destId="{7E867554-8286-4854-A8C5-FA2E588C4A67}" srcOrd="0" destOrd="0" presId="urn:microsoft.com/office/officeart/2008/layout/HorizontalMultiLevelHierarchy"/>
    <dgm:cxn modelId="{F207C951-7D4A-4C1C-A781-757865905FC3}" type="presParOf" srcId="{A56A1E4A-FC6F-4E3F-8C75-B597649428E8}" destId="{4791CB7B-756B-49A3-BB20-42BF0B10526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52CCC0"/>
        </a:solidFill>
      </dgm:spPr>
      <dgm:t>
        <a:bodyPr/>
        <a:lstStyle/>
        <a:p>
          <a:pPr algn="ctr"/>
          <a:r>
            <a:rPr lang="ru-RU" sz="16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 пяти областях: 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социально-коммуникативное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/>
      <dgm:spPr>
        <a:solidFill>
          <a:srgbClr val="FEB0FA">
            <a:alpha val="90000"/>
          </a:srgbClr>
        </a:solidFill>
      </dgm:spPr>
      <dgm:t>
        <a:bodyPr/>
        <a:lstStyle/>
        <a:p>
          <a:r>
            <a:rPr lang="ru-RU" dirty="0" smtClean="0"/>
            <a:t>60%</a:t>
          </a:r>
          <a:endParaRPr lang="ru-RU" dirty="0"/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161478" custScaleY="100098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 custLinFactNeighborX="27302" custLinFactNeighborY="1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0F030-014A-4E36-AD68-4E58B42FD887}" type="presOf" srcId="{AC5491D6-FC31-4FAD-A83C-9F02B0EE9ACE}" destId="{C09DE736-C655-4EC2-B278-CF97F0259823}" srcOrd="0" destOrd="0" presId="urn:microsoft.com/office/officeart/2005/8/layout/vList6"/>
    <dgm:cxn modelId="{9E1C936C-C022-486A-854E-FF2634154B20}" srcId="{AC5491D6-FC31-4FAD-A83C-9F02B0EE9ACE}" destId="{7EF84FDD-C749-4CEF-BE47-29BAC931A8C7}" srcOrd="1" destOrd="0" parTransId="{74792FB9-CC46-4DBD-ABFD-17694F47513C}" sibTransId="{700836F6-D1C4-4EB8-BBA8-FC9881043098}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FFECD267-D6C1-4E87-AC7F-16F600C31354}" type="presOf" srcId="{7EF84FDD-C749-4CEF-BE47-29BAC931A8C7}" destId="{49221B50-B010-4910-A37C-5B4443738082}" srcOrd="0" destOrd="1" presId="urn:microsoft.com/office/officeart/2005/8/layout/vList6"/>
    <dgm:cxn modelId="{1CD8731E-DF8F-4B38-99A5-9BB2B46FA418}" srcId="{AC5491D6-FC31-4FAD-A83C-9F02B0EE9ACE}" destId="{6B921E0A-ACB7-469E-8DFE-B56AD568F37D}" srcOrd="2" destOrd="0" parTransId="{82ACCC3C-957C-497E-8C73-6B3419AA575E}" sibTransId="{9D6BF270-3AF6-40FC-8CD8-655DB6A17778}"/>
    <dgm:cxn modelId="{E4A670C4-0875-4E8E-A9A5-AAE1B54C7F1B}" type="presOf" srcId="{6B921E0A-ACB7-469E-8DFE-B56AD568F37D}" destId="{49221B50-B010-4910-A37C-5B4443738082}" srcOrd="0" destOrd="2" presId="urn:microsoft.com/office/officeart/2005/8/layout/vList6"/>
    <dgm:cxn modelId="{4B855E0A-94CC-4500-B778-D01A1EF8A029}" srcId="{AC5491D6-FC31-4FAD-A83C-9F02B0EE9ACE}" destId="{4C1069E4-34E0-4A19-884F-B69508B2538F}" srcOrd="0" destOrd="0" parTransId="{C8AEB2F8-E280-43AF-B6C9-1BD392113F09}" sibTransId="{04E079BA-DFE9-405F-A034-CA94176410D8}"/>
    <dgm:cxn modelId="{9A7C9461-A815-4301-B65B-E620F821AA19}" type="presOf" srcId="{4C1069E4-34E0-4A19-884F-B69508B2538F}" destId="{49221B50-B010-4910-A37C-5B4443738082}" srcOrd="0" destOrd="0" presId="urn:microsoft.com/office/officeart/2005/8/layout/vList6"/>
    <dgm:cxn modelId="{9A86EB02-99E6-4832-85CE-14C807321D59}" type="presOf" srcId="{832B8C87-51C2-47B0-8FD4-8AF8A21BC442}" destId="{E1E194AE-EA24-43A0-9851-BDC8239A95BF}" srcOrd="0" destOrd="0" presId="urn:microsoft.com/office/officeart/2005/8/layout/vList6"/>
    <dgm:cxn modelId="{E022555C-A890-4490-AB9A-CFC26DF826C7}" type="presParOf" srcId="{E1E194AE-EA24-43A0-9851-BDC8239A95BF}" destId="{1C356400-8F56-47F5-A05B-CACD0D930B12}" srcOrd="0" destOrd="0" presId="urn:microsoft.com/office/officeart/2005/8/layout/vList6"/>
    <dgm:cxn modelId="{94C019ED-BBA0-49AF-B9DC-A8A14B5A452E}" type="presParOf" srcId="{1C356400-8F56-47F5-A05B-CACD0D930B12}" destId="{C09DE736-C655-4EC2-B278-CF97F0259823}" srcOrd="0" destOrd="0" presId="urn:microsoft.com/office/officeart/2005/8/layout/vList6"/>
    <dgm:cxn modelId="{62331801-E244-4618-AE8B-1C1B7F168110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2741E-B780-495F-958E-B8D613C80AB0}">
      <dsp:nvSpPr>
        <dsp:cNvPr id="0" name=""/>
        <dsp:cNvSpPr/>
      </dsp:nvSpPr>
      <dsp:spPr>
        <a:xfrm>
          <a:off x="1975204" y="3298675"/>
          <a:ext cx="833122" cy="1918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6561" y="0"/>
              </a:lnTo>
              <a:lnTo>
                <a:pt x="416561" y="1918215"/>
              </a:lnTo>
              <a:lnTo>
                <a:pt x="833122" y="191821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339482" y="4205500"/>
        <a:ext cx="104566" cy="104566"/>
      </dsp:txXfrm>
    </dsp:sp>
    <dsp:sp modelId="{5F0784A7-9039-4AD7-AA14-B90427A9B74D}">
      <dsp:nvSpPr>
        <dsp:cNvPr id="0" name=""/>
        <dsp:cNvSpPr/>
      </dsp:nvSpPr>
      <dsp:spPr>
        <a:xfrm>
          <a:off x="1975204" y="3252955"/>
          <a:ext cx="83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6561" y="45720"/>
              </a:lnTo>
              <a:lnTo>
                <a:pt x="416561" y="128533"/>
              </a:lnTo>
              <a:lnTo>
                <a:pt x="833122" y="12853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70834" y="3277744"/>
        <a:ext cx="41861" cy="41861"/>
      </dsp:txXfrm>
    </dsp:sp>
    <dsp:sp modelId="{BB757A6B-052B-417F-8BF5-A4CE0380C84C}">
      <dsp:nvSpPr>
        <dsp:cNvPr id="0" name=""/>
        <dsp:cNvSpPr/>
      </dsp:nvSpPr>
      <dsp:spPr>
        <a:xfrm>
          <a:off x="1975204" y="1389548"/>
          <a:ext cx="820688" cy="1909126"/>
        </a:xfrm>
        <a:custGeom>
          <a:avLst/>
          <a:gdLst/>
          <a:ahLst/>
          <a:cxnLst/>
          <a:rect l="0" t="0" r="0" b="0"/>
          <a:pathLst>
            <a:path>
              <a:moveTo>
                <a:pt x="0" y="1909126"/>
              </a:moveTo>
              <a:lnTo>
                <a:pt x="410344" y="1909126"/>
              </a:lnTo>
              <a:lnTo>
                <a:pt x="410344" y="0"/>
              </a:lnTo>
              <a:lnTo>
                <a:pt x="820688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333597" y="2292160"/>
        <a:ext cx="103902" cy="103902"/>
      </dsp:txXfrm>
    </dsp:sp>
    <dsp:sp modelId="{F71FE72A-B43F-4C9C-B7D7-1A276AB3FC3A}">
      <dsp:nvSpPr>
        <dsp:cNvPr id="0" name=""/>
        <dsp:cNvSpPr/>
      </dsp:nvSpPr>
      <dsp:spPr>
        <a:xfrm rot="16200000">
          <a:off x="-1942556" y="2673150"/>
          <a:ext cx="6584471" cy="12510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 smtClean="0">
              <a:latin typeface="Times New Roman" pitchFamily="18" charset="0"/>
              <a:cs typeface="Arial" pitchFamily="34" charset="0"/>
            </a:rPr>
            <a:t>ОСНОВНАЯ ОБРАЗОВАТЕЛЬНАЯ ПРОГРАММА МБДОУ «МИЧУРИНСКИЙ ДЕТСКИЙ САД» МО «ЛМР» РТ</a:t>
          </a:r>
          <a:endParaRPr lang="ru-RU" sz="1400" kern="1200" dirty="0"/>
        </a:p>
      </dsp:txBody>
      <dsp:txXfrm>
        <a:off x="-1942556" y="2673150"/>
        <a:ext cx="6584471" cy="1251049"/>
      </dsp:txXfrm>
    </dsp:sp>
    <dsp:sp modelId="{A975FA2E-AA1D-445B-8B81-2B183CA0003F}">
      <dsp:nvSpPr>
        <dsp:cNvPr id="0" name=""/>
        <dsp:cNvSpPr/>
      </dsp:nvSpPr>
      <dsp:spPr>
        <a:xfrm>
          <a:off x="2795892" y="624438"/>
          <a:ext cx="5372432" cy="15302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u="sng" kern="1200" dirty="0" smtClean="0">
              <a:latin typeface="Times New Roman" pitchFamily="18" charset="0"/>
              <a:cs typeface="Arial" pitchFamily="34" charset="0"/>
            </a:rPr>
            <a:t>1. Целевой раздел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latin typeface="Times New Roman" pitchFamily="18" charset="0"/>
              <a:cs typeface="Arial" pitchFamily="34" charset="0"/>
            </a:rPr>
            <a:t>Пояснительная записка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latin typeface="Times New Roman" pitchFamily="18" charset="0"/>
              <a:cs typeface="Arial" pitchFamily="34" charset="0"/>
            </a:rPr>
            <a:t>Цели и задачи Программы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latin typeface="Times New Roman" pitchFamily="18" charset="0"/>
              <a:cs typeface="Arial" pitchFamily="34" charset="0"/>
            </a:rPr>
            <a:t>Принципы и подходы к формированию Программы;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latin typeface="Times New Roman" pitchFamily="18" charset="0"/>
              <a:cs typeface="Arial" pitchFamily="34" charset="0"/>
            </a:rPr>
            <a:t>Значимые для разработки Программы характеристики, в том числе возрастные особенности  детей раннего и дошкольного возраста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latin typeface="Times New Roman" pitchFamily="18" charset="0"/>
              <a:cs typeface="Arial" pitchFamily="34" charset="0"/>
            </a:rPr>
            <a:t>Планируемые результаты освоения программы в раннем возрасте и на этапе завершения освоения Программы</a:t>
          </a:r>
          <a:endParaRPr lang="ru-RU" sz="1100" kern="1200" dirty="0"/>
        </a:p>
      </dsp:txBody>
      <dsp:txXfrm>
        <a:off x="2795892" y="624438"/>
        <a:ext cx="5372432" cy="1530221"/>
      </dsp:txXfrm>
    </dsp:sp>
    <dsp:sp modelId="{4277E0A6-DF8E-4617-A5BE-B3CF5A884E16}">
      <dsp:nvSpPr>
        <dsp:cNvPr id="0" name=""/>
        <dsp:cNvSpPr/>
      </dsp:nvSpPr>
      <dsp:spPr>
        <a:xfrm>
          <a:off x="2808326" y="2492893"/>
          <a:ext cx="5270995" cy="177719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u="sng" kern="1200" dirty="0" smtClean="0">
              <a:latin typeface="Times New Roman" pitchFamily="18" charset="0"/>
              <a:cs typeface="Arial" pitchFamily="34" charset="0"/>
            </a:rPr>
            <a:t>2. Содержательный</a:t>
          </a: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  раздел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Описание образовательной деятельности в соответствии с направлениями развития ребенка, представленными в пяти образовательных областях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Описание вариативных форм, способов, методов и средств реализации Программы с учетом возрастных особенностей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Взаимодействие </a:t>
          </a:r>
          <a:r>
            <a:rPr lang="ru-RU" altLang="ru-RU" sz="1050" b="1" kern="1200" dirty="0" err="1" smtClean="0">
              <a:latin typeface="Times New Roman" pitchFamily="18" charset="0"/>
              <a:cs typeface="Arial" pitchFamily="34" charset="0"/>
            </a:rPr>
            <a:t>доу</a:t>
          </a: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 и социума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ko-KR" sz="1050" b="1" kern="1200" dirty="0" smtClean="0">
              <a:latin typeface="Times New Roman" pitchFamily="18" charset="0"/>
              <a:cs typeface="Arial" pitchFamily="34" charset="0"/>
            </a:rPr>
            <a:t>Способы и направления поддержки детской инициативы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ko-KR" sz="1050" b="1" kern="1200" dirty="0" smtClean="0">
              <a:latin typeface="Times New Roman" pitchFamily="18" charset="0"/>
              <a:cs typeface="Arial" pitchFamily="34" charset="0"/>
            </a:rPr>
            <a:t>Особенности взаимодействия педагогического коллектива с семьями воспитанников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latin typeface="Times New Roman" pitchFamily="18" charset="0"/>
              <a:cs typeface="Arial" pitchFamily="34" charset="0"/>
            </a:rPr>
            <a:t>Коррекционное образование</a:t>
          </a:r>
          <a:endParaRPr lang="ru-RU" sz="1050" kern="1200" dirty="0"/>
        </a:p>
      </dsp:txBody>
      <dsp:txXfrm>
        <a:off x="2808326" y="2492893"/>
        <a:ext cx="5270995" cy="1777191"/>
      </dsp:txXfrm>
    </dsp:sp>
    <dsp:sp modelId="{7E867554-8286-4854-A8C5-FA2E588C4A67}">
      <dsp:nvSpPr>
        <dsp:cNvPr id="0" name=""/>
        <dsp:cNvSpPr/>
      </dsp:nvSpPr>
      <dsp:spPr>
        <a:xfrm>
          <a:off x="2808326" y="4509122"/>
          <a:ext cx="5281910" cy="14155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u="sng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3. Организационный раздел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u="sng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</a:t>
          </a: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писание материально-технического обеспечения Программы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Обеспеченность методическими материалами и средствами обучения и воспитания 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Кадровое обеспечение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Распорядок  и  режим дня,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Традиционные  праздники и мероприятий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err="1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Ообенности</a:t>
          </a:r>
          <a:r>
            <a:rPr lang="ru-RU" altLang="ru-RU" sz="1050" b="1" kern="1200" dirty="0" smtClean="0">
              <a:solidFill>
                <a:schemeClr val="tx1"/>
              </a:solidFill>
              <a:latin typeface="Times New Roman" pitchFamily="18" charset="0"/>
              <a:cs typeface="Arial" pitchFamily="34" charset="0"/>
            </a:rPr>
            <a:t> организации развивающей предметно-пространственной среды</a:t>
          </a:r>
          <a:endParaRPr lang="ru-RU" sz="1050" kern="1200" dirty="0">
            <a:solidFill>
              <a:schemeClr val="tx1"/>
            </a:solidFill>
          </a:endParaRPr>
        </a:p>
      </dsp:txBody>
      <dsp:txXfrm>
        <a:off x="2808326" y="4509122"/>
        <a:ext cx="5281910" cy="1415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2335249" y="9643"/>
          <a:ext cx="2164742" cy="4928027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05" tIns="27305" rIns="27305" bIns="27305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300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300" kern="1200" dirty="0" smtClean="0"/>
            <a:t>60%</a:t>
          </a:r>
          <a:endParaRPr lang="ru-RU" sz="4300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300" kern="1200" dirty="0"/>
        </a:p>
      </dsp:txBody>
      <dsp:txXfrm>
        <a:off x="2335249" y="625646"/>
        <a:ext cx="1352964" cy="3696021"/>
      </dsp:txXfrm>
    </dsp:sp>
    <dsp:sp modelId="{C09DE736-C655-4EC2-B278-CF97F0259823}">
      <dsp:nvSpPr>
        <dsp:cNvPr id="0" name=""/>
        <dsp:cNvSpPr/>
      </dsp:nvSpPr>
      <dsp:spPr>
        <a:xfrm>
          <a:off x="0" y="0"/>
          <a:ext cx="2330388" cy="4932856"/>
        </a:xfrm>
        <a:prstGeom prst="roundRect">
          <a:avLst/>
        </a:prstGeom>
        <a:solidFill>
          <a:srgbClr val="52CCC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 пяти областях: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комммуникативное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3760" y="113760"/>
        <a:ext cx="2102868" cy="4705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7C7D3-C19E-4F08-B196-343F1790AF0F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9EB9-CEC3-4A64-BEEA-4C0CE142049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215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8273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0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445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fld id="{EB735A27-4F8C-4664-92B6-A8B05290AADA}" type="datetime1">
              <a:rPr lang="ru-RU"/>
              <a:pPr>
                <a:defRPr/>
              </a:pPr>
              <a:t>16.11.2018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481BF-9422-4564-AB3C-7222712729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451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83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20880" cy="230425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+mn-lt"/>
              </a:rPr>
              <a:t>Муниципальное бюджетное дошкольное образовательное учреждение</a:t>
            </a:r>
            <a:br>
              <a:rPr lang="ru-RU" sz="200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+mn-lt"/>
              </a:rPr>
              <a:t>«Мичуринский детский сад»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+mn-lt"/>
              </a:rPr>
              <a:t>муниципального образования «Лениногорский муниципальный район» Республики Татарстан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  <a:effectLst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endParaRPr lang="ru-RU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708920"/>
            <a:ext cx="8496944" cy="15121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Презентация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для родителей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Ознакомление с основной образовательной программой дошкольного образовательного учреждения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П.им.Мичурина, 2018 г.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7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3001020"/>
            <a:ext cx="8137152" cy="336961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r>
              <a:rPr lang="ru-RU" altLang="ru-RU" b="1" dirty="0" smtClean="0">
                <a:solidFill>
                  <a:srgbClr val="002060"/>
                </a:solidFill>
              </a:rPr>
              <a:t>	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Программа разрабатывается,  утверждается</a:t>
            </a:r>
            <a:r>
              <a:rPr lang="en-US" altLang="ru-RU" sz="24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и реализуется в дошкольном образовательном учреждении: </a:t>
            </a:r>
            <a:endParaRPr lang="ru-RU" altLang="ru-RU" sz="2600" b="1" dirty="0" smtClean="0">
              <a:solidFill>
                <a:srgbClr val="002060"/>
              </a:solidFill>
            </a:endParaRP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400" b="1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в соответствии </a:t>
            </a:r>
            <a:r>
              <a:rPr lang="ru-RU" altLang="ru-RU" sz="2400" b="1" i="1" dirty="0" smtClean="0">
                <a:cs typeface="Times New Roman" pitchFamily="18" charset="0"/>
              </a:rPr>
              <a:t>с федеральным государственным образовательным стандартом дошкольного образования</a:t>
            </a: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400" b="1" dirty="0" smtClean="0"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с учетом соответствующей </a:t>
            </a:r>
            <a:r>
              <a:rPr lang="ru-RU" altLang="ru-RU" sz="2400" b="1" i="1" dirty="0" smtClean="0">
                <a:cs typeface="Times New Roman" pitchFamily="18" charset="0"/>
              </a:rPr>
              <a:t>примерной основной образовательной программой дошкольного образования</a:t>
            </a:r>
            <a:endParaRPr lang="ru-RU" altLang="ru-RU" sz="2400" b="1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3DAD8-4CF8-4C50-A49C-563D602BCF75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69269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	Основная </a:t>
            </a:r>
            <a:r>
              <a:rPr lang="ru-RU" sz="2400" b="1" dirty="0"/>
              <a:t>общеобразовательная </a:t>
            </a:r>
            <a:r>
              <a:rPr lang="ru-RU" sz="2400" b="1" dirty="0" smtClean="0"/>
              <a:t>программа - это </a:t>
            </a:r>
            <a:r>
              <a:rPr lang="ru-RU" sz="2400" b="1" dirty="0"/>
              <a:t>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</a:t>
            </a:r>
            <a:r>
              <a:rPr lang="ru-RU" sz="2400" b="1" dirty="0" smtClean="0"/>
              <a:t>оказываемых образовательных</a:t>
            </a:r>
            <a:r>
              <a:rPr lang="ru-RU" sz="2400" b="1" dirty="0"/>
              <a:t> </a:t>
            </a:r>
            <a:r>
              <a:rPr lang="ru-RU" sz="2400" b="1" dirty="0" smtClean="0"/>
              <a:t>услуг.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01750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28092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Образовательная программа </a:t>
            </a:r>
          </a:p>
          <a:p>
            <a:pPr algn="ctr"/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учитывает образовательные потребности,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Calibri"/>
              </a:rPr>
              <a:t>интересы и мотивы воспитанников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, их родителей (законных представителей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Calibri"/>
              </a:rPr>
              <a:t>)</a:t>
            </a:r>
            <a:endParaRPr lang="ru-RU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/>
              </a:rPr>
              <a:t>Образовательная  </a:t>
            </a: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/>
              </a:rPr>
              <a:t>программа МБДОУ </a:t>
            </a:r>
            <a:r>
              <a:rPr lang="ru-RU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/>
              </a:rPr>
              <a:t>«Мичуринский детский сад»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/>
              </a:rPr>
              <a:t>МО «ЛМР» РТ разработана в соответствии с: </a:t>
            </a:r>
            <a:endParaRPr lang="ru-RU" b="1" dirty="0">
              <a:solidFill>
                <a:schemeClr val="bg1">
                  <a:lumMod val="75000"/>
                  <a:lumOff val="25000"/>
                </a:schemeClr>
              </a:solidFill>
              <a:latin typeface="Calibri"/>
            </a:endParaRPr>
          </a:p>
          <a:p>
            <a:pPr lvl="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/>
              <a:t>«Законом об образовании в Российской Федерации» (Принят 29 декабря 2012 года N 273 - ФЗ);</a:t>
            </a:r>
          </a:p>
          <a:p>
            <a:pPr lvl="0" algn="just"/>
            <a:r>
              <a:rPr lang="ru-RU" sz="1600" dirty="0" smtClean="0"/>
              <a:t>- «Санитарно-эпидемиологическими </a:t>
            </a:r>
            <a:r>
              <a:rPr lang="ru-RU" sz="1600" dirty="0"/>
              <a:t>требованиями к устройству, содержанию и организации режима работы дошкольных организаций (Постановление от 15.мая 2013 г. N 26 «Об утверждении СанПиН 2.4.1.3049-13);</a:t>
            </a:r>
          </a:p>
          <a:p>
            <a:pPr algn="just"/>
            <a:r>
              <a:rPr lang="ru-RU" sz="1600" dirty="0" smtClean="0"/>
              <a:t>- Приказом </a:t>
            </a:r>
            <a:r>
              <a:rPr lang="ru-RU" sz="1600" dirty="0"/>
              <a:t>Минобразования Российской Федерации «Об утверждении Федерального государственного образовательного стандарта дошкольного образования» от 17.10.2013 №1155;</a:t>
            </a:r>
          </a:p>
          <a:p>
            <a:pPr lvl="0" algn="just"/>
            <a:r>
              <a:rPr lang="ru-RU" sz="1600" dirty="0" smtClean="0"/>
              <a:t>- «</a:t>
            </a:r>
            <a:r>
              <a:rPr lang="ru-RU" sz="1600" dirty="0"/>
              <a:t>Законом РТ №44 от 28.07.2004 г. «О государственных языках РТ и других языках в РТ»;</a:t>
            </a:r>
          </a:p>
          <a:p>
            <a:pPr lvl="0" algn="just"/>
            <a:r>
              <a:rPr lang="ru-RU" sz="1600" dirty="0" smtClean="0"/>
              <a:t>- Примерной </a:t>
            </a:r>
            <a:r>
              <a:rPr lang="ru-RU" sz="1600" dirty="0"/>
              <a:t>основной образовательной программой дошкольного образования (одобрена федеральным учебно–методическим объединением по общему образованию (протокол №1 от 28 августа 2015г.);</a:t>
            </a:r>
          </a:p>
          <a:p>
            <a:pPr lvl="0" algn="just"/>
            <a:r>
              <a:rPr lang="ru-RU" sz="1600" dirty="0" smtClean="0"/>
              <a:t>- примерной </a:t>
            </a:r>
            <a:r>
              <a:rPr lang="ru-RU" sz="1600" dirty="0"/>
              <a:t>образовательной программой дошкольного образования «От рождения до школы»/ под редакцией Н.Е. Вераксы, Т.С. Комаровой, М.А. Васильевой.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/>
              <a:t>Парциальной </a:t>
            </a:r>
            <a:r>
              <a:rPr lang="ru-RU" sz="1600" dirty="0"/>
              <a:t>программой «Юный эколог» С.Н. </a:t>
            </a:r>
            <a:r>
              <a:rPr lang="ru-RU" sz="1600" dirty="0" smtClean="0"/>
              <a:t>Николаевой;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/>
              <a:t>Федеральным</a:t>
            </a:r>
            <a:r>
              <a:rPr lang="ru-RU" sz="1600" dirty="0"/>
              <a:t>	государственным	образовательным	</a:t>
            </a:r>
            <a:r>
              <a:rPr lang="ru-RU" sz="1600" dirty="0" smtClean="0"/>
              <a:t>стандартом </a:t>
            </a:r>
            <a:r>
              <a:rPr lang="ru-RU" sz="1600" dirty="0" smtClean="0"/>
              <a:t>дошкольного </a:t>
            </a:r>
            <a:r>
              <a:rPr lang="ru-RU" sz="1600" dirty="0" smtClean="0"/>
              <a:t>образования </a:t>
            </a:r>
            <a:r>
              <a:rPr lang="ru-RU" sz="1600" dirty="0"/>
              <a:t>(утвержден приказом МО и Н РФ №1155 от </a:t>
            </a:r>
            <a:r>
              <a:rPr lang="ru-RU" sz="1600" dirty="0" smtClean="0"/>
              <a:t>17.10.2013г);</a:t>
            </a:r>
            <a:endParaRPr lang="ru-RU" sz="1600" dirty="0" smtClean="0"/>
          </a:p>
          <a:p>
            <a:pPr marL="285750" lvl="0" indent="-285750" algn="just">
              <a:buFontTx/>
              <a:buChar char="-"/>
            </a:pPr>
            <a:r>
              <a:rPr lang="ru-RU" sz="1600" dirty="0" smtClean="0"/>
              <a:t>Учебно-методический </a:t>
            </a:r>
            <a:r>
              <a:rPr lang="ru-RU" sz="1600" dirty="0"/>
              <a:t>комплект «Татарча </a:t>
            </a:r>
            <a:r>
              <a:rPr lang="ru-RU" sz="1600" dirty="0" err="1"/>
              <a:t>сөйләшәбез</a:t>
            </a:r>
            <a:r>
              <a:rPr lang="ru-RU" sz="1600" dirty="0"/>
              <a:t>» - «Говорим по-татарски» З.М. </a:t>
            </a:r>
            <a:r>
              <a:rPr lang="ru-RU" sz="1600" dirty="0" err="1"/>
              <a:t>Зарипова</a:t>
            </a:r>
            <a:r>
              <a:rPr lang="ru-RU" sz="1600" dirty="0"/>
              <a:t>, Р.Г .</a:t>
            </a:r>
            <a:r>
              <a:rPr lang="ru-RU" sz="1600" dirty="0" err="1"/>
              <a:t>Кидрячева</a:t>
            </a:r>
            <a:r>
              <a:rPr lang="ru-RU" sz="1600" dirty="0"/>
              <a:t>, Р.К. Исаева, Р.С. </a:t>
            </a:r>
            <a:r>
              <a:rPr lang="ru-RU" sz="1600" dirty="0" err="1" smtClean="0"/>
              <a:t>Шарипова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070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1"/>
            <a:ext cx="835292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необходима образовательная программа?</a:t>
            </a:r>
          </a:p>
          <a:p>
            <a:pPr lvl="0"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Образовательная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ДОУ определяет содержание и организацию образовательного процесса  для детей дошкольного возраста и направлена на формирование общей культуры, развитие физических, интеллектуальных и личностных качеств, формирование предпосылок учебной деятельности, обеспечивающих социальную успешность, сохранение и укрепление здоровья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Важным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содержании образовательной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ДОУ являются образовательные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которые обеспечивают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разностороннее  развитие детей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их возрастных и индивидуальных особенностей по основным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направлениям: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социально-коммуникативному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ознавательному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речевому;</a:t>
            </a: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художественно-эстетическому;</a:t>
            </a: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Таким образом образовательная программа ДОУ охватывает все основные моменты жизнедеятельности детей дошкольного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посещают детский сад.</a:t>
            </a:r>
          </a:p>
        </p:txBody>
      </p:sp>
    </p:spTree>
    <p:extLst>
      <p:ext uri="{BB962C8B-B14F-4D97-AF65-F5344CB8AC3E}">
        <p14:creationId xmlns:p14="http://schemas.microsoft.com/office/powerpoint/2010/main" xmlns="" val="254768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8675C-E4C1-485B-9EAD-48251C019D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319812" y="1268413"/>
            <a:ext cx="684236" cy="57641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709387513"/>
              </p:ext>
            </p:extLst>
          </p:nvPr>
        </p:nvGraphicFramePr>
        <p:xfrm>
          <a:off x="107504" y="0"/>
          <a:ext cx="8892480" cy="6597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1557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Планируемые результаты освоения программы в раннем возрасте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57400"/>
            <a:ext cx="8229600" cy="5400600"/>
          </a:xfrm>
        </p:spPr>
        <p:txBody>
          <a:bodyPr>
            <a:normAutofit fontScale="40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sz="4000" dirty="0"/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проявляет интерес к сверстникам; наблюдает за их действиями и подражает им;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pPr lvl="0">
              <a:lnSpc>
                <a:spcPct val="120000"/>
              </a:lnSpc>
            </a:pPr>
            <a:r>
              <a:rPr lang="ru-RU" sz="4000" dirty="0"/>
              <a:t>у ребенка развита крупная моторика, он стремится осваивать различные виды движения (бег, лазанье, перешагивание и пр.).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38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Планируемые результаты освоения программы в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дошкольном 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возрасте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ru-RU" dirty="0"/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 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lvl="0"/>
            <a:r>
              <a:rPr lang="ru-RU" dirty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lvl="0"/>
            <a:r>
              <a:rPr lang="ru-RU" dirty="0"/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 lvl="0"/>
            <a:r>
              <a:rPr lang="ru-RU" dirty="0"/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lvl="0"/>
            <a:r>
              <a:rPr lang="ru-RU" dirty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lvl="0"/>
            <a:r>
              <a:rPr lang="ru-RU" dirty="0"/>
              <a:t>ребенок проявляет любознательность, задает вопросы взрослым и сверстникам, интересуется</a:t>
            </a:r>
          </a:p>
          <a:p>
            <a:r>
              <a:rPr lang="ru-RU" dirty="0"/>
              <a:t>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67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640763" cy="122396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effectLst/>
                <a:latin typeface="+mn-lt"/>
              </a:rPr>
              <a:t/>
            </a:r>
            <a:br>
              <a:rPr lang="ru-RU" sz="2000" dirty="0" smtClean="0">
                <a:effectLst/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Образовательная программа ДОУ, разработанная с учётом примерной общеобразовательной программы дошкольного образования «От рождения до школы» под ред. 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Н.Е. Вераксы, Т.С. Комаровой, М.А.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Васильевой,  состоит из двух частей:</a:t>
            </a:r>
            <a:r>
              <a:rPr lang="ru-RU" sz="2000" b="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 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793125735"/>
              </p:ext>
            </p:extLst>
          </p:nvPr>
        </p:nvGraphicFramePr>
        <p:xfrm>
          <a:off x="0" y="1556792"/>
          <a:ext cx="4499992" cy="4937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/>
          <p:cNvGrpSpPr/>
          <p:nvPr/>
        </p:nvGrpSpPr>
        <p:grpSpPr>
          <a:xfrm rot="10800000">
            <a:off x="3983571" y="3863394"/>
            <a:ext cx="2567941" cy="2350437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300192" y="1916831"/>
            <a:ext cx="1973900" cy="4381455"/>
          </a:xfrm>
          <a:prstGeom prst="roundRect">
            <a:avLst>
              <a:gd name="adj" fmla="val 19392"/>
            </a:avLst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5143504" y="5143512"/>
            <a:ext cx="151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40%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3004" y="1049931"/>
            <a:ext cx="2167428" cy="4074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1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14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2. Вариативная часть</a:t>
            </a:r>
            <a:endParaRPr lang="ru-RU" sz="1400" u="sng" dirty="0">
              <a:latin typeface="Calibri"/>
              <a:ea typeface="Calibri"/>
              <a:cs typeface="Times New Roman"/>
            </a:endParaRPr>
          </a:p>
          <a:p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формируется участниками образовательного процесса нашего ДОУ и включает в себя следующие парциальные программы: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Парциальная программа «Юный эколог» </a:t>
            </a:r>
            <a:r>
              <a:rPr lang="ru-RU" sz="12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С.Н.Николаевой</a:t>
            </a:r>
            <a:endParaRPr lang="ru-RU" sz="12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chemeClr val="bg1"/>
                </a:solidFill>
              </a:rPr>
              <a:t>Учебно-методический </a:t>
            </a:r>
            <a:r>
              <a:rPr lang="ru-RU" sz="1200" b="1" dirty="0">
                <a:solidFill>
                  <a:schemeClr val="bg1"/>
                </a:solidFill>
              </a:rPr>
              <a:t>комплект «Татарча </a:t>
            </a:r>
            <a:r>
              <a:rPr lang="ru-RU" sz="1200" b="1" dirty="0" err="1">
                <a:solidFill>
                  <a:schemeClr val="bg1"/>
                </a:solidFill>
              </a:rPr>
              <a:t>сөйләшәбез</a:t>
            </a:r>
            <a:r>
              <a:rPr lang="ru-RU" sz="1200" b="1" dirty="0">
                <a:solidFill>
                  <a:schemeClr val="bg1"/>
                </a:solidFill>
              </a:rPr>
              <a:t>» - «Говорим по-татарски» З.М. </a:t>
            </a:r>
            <a:r>
              <a:rPr lang="ru-RU" sz="1200" b="1" dirty="0" err="1">
                <a:solidFill>
                  <a:schemeClr val="bg1"/>
                </a:solidFill>
              </a:rPr>
              <a:t>Зарипова</a:t>
            </a:r>
            <a:r>
              <a:rPr lang="ru-RU" sz="1200" b="1" dirty="0">
                <a:solidFill>
                  <a:schemeClr val="bg1"/>
                </a:solidFill>
              </a:rPr>
              <a:t>, Р.Г .</a:t>
            </a:r>
            <a:r>
              <a:rPr lang="ru-RU" sz="1200" b="1" dirty="0" err="1">
                <a:solidFill>
                  <a:schemeClr val="bg1"/>
                </a:solidFill>
              </a:rPr>
              <a:t>Кидрячева</a:t>
            </a:r>
            <a:r>
              <a:rPr lang="ru-RU" sz="1200" b="1" dirty="0">
                <a:solidFill>
                  <a:schemeClr val="bg1"/>
                </a:solidFill>
              </a:rPr>
              <a:t>, Р.К. Исаева, Р.С. </a:t>
            </a:r>
            <a:r>
              <a:rPr lang="ru-RU" sz="1200" b="1" dirty="0" err="1">
                <a:solidFill>
                  <a:schemeClr val="bg1"/>
                </a:solidFill>
              </a:rPr>
              <a:t>Шарипова</a:t>
            </a:r>
            <a:endParaRPr lang="ru-RU" sz="12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73358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84527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Модель образовательной программы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928794" y="1000108"/>
            <a:ext cx="5357850" cy="2000264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Образовательный процесс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1142985"/>
            <a:ext cx="49292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300" dirty="0" smtClean="0">
              <a:solidFill>
                <a:srgbClr val="7030A0"/>
              </a:solidFill>
            </a:endParaRPr>
          </a:p>
          <a:p>
            <a:pPr algn="ctr"/>
            <a:r>
              <a:rPr lang="ru-RU" sz="1300" b="1" i="1" dirty="0" smtClean="0">
                <a:solidFill>
                  <a:srgbClr val="7030A0"/>
                </a:solidFill>
              </a:rPr>
              <a:t>Цель</a:t>
            </a:r>
            <a:r>
              <a:rPr lang="ru-RU" sz="1300" dirty="0" smtClean="0">
                <a:solidFill>
                  <a:srgbClr val="7030A0"/>
                </a:solidFill>
              </a:rPr>
              <a:t>: обеспечить развитие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направления развития и образования детей (образовательные области)</a:t>
            </a:r>
            <a:endParaRPr lang="ru-RU" sz="1300" dirty="0">
              <a:solidFill>
                <a:srgbClr val="7030A0"/>
              </a:solidFill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500034" y="2718519"/>
            <a:ext cx="2487790" cy="1357322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Социально-коммуникативное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1835696" y="4075841"/>
            <a:ext cx="2250516" cy="1285884"/>
          </a:xfrm>
          <a:prstGeom prst="hexagon">
            <a:avLst/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Познавательное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286380" y="4075841"/>
            <a:ext cx="2000264" cy="1357322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Физическое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3722754" y="3286124"/>
            <a:ext cx="1928826" cy="1285884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Речевое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583951" y="2754798"/>
            <a:ext cx="2375437" cy="1357322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Художественно-эстетическое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277456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2268538" y="2133600"/>
            <a:ext cx="4606925" cy="708025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Основные направления развития детей и образовательные области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467494" y="1052736"/>
            <a:ext cx="3744466" cy="720000"/>
          </a:xfrm>
          <a:prstGeom prst="wedgeRectCallout">
            <a:avLst>
              <a:gd name="adj1" fmla="val 40121"/>
              <a:gd name="adj2" fmla="val 936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Физическое развитие</a:t>
            </a:r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539960" y="3212976"/>
            <a:ext cx="3672000" cy="720000"/>
          </a:xfrm>
          <a:prstGeom prst="wedgeRectCallout">
            <a:avLst>
              <a:gd name="adj1" fmla="val 39926"/>
              <a:gd name="adj2" fmla="val -84979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>
                <a:solidFill>
                  <a:prstClr val="white"/>
                </a:solidFill>
              </a:rPr>
              <a:t>Познавательно-речевое развитие</a:t>
            </a:r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4932041" y="1052736"/>
            <a:ext cx="3672408" cy="719733"/>
          </a:xfrm>
          <a:prstGeom prst="wedgeRectCallout">
            <a:avLst>
              <a:gd name="adj1" fmla="val -40554"/>
              <a:gd name="adj2" fmla="val 939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Художественно-эстетическое развитие</a:t>
            </a:r>
          </a:p>
        </p:txBody>
      </p: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4932040" y="3212976"/>
            <a:ext cx="3672000" cy="720000"/>
          </a:xfrm>
          <a:prstGeom prst="wedgeRectCallout">
            <a:avLst>
              <a:gd name="adj1" fmla="val -40320"/>
              <a:gd name="adj2" fmla="val -90256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>
                <a:solidFill>
                  <a:prstClr val="white"/>
                </a:solidFill>
              </a:rPr>
              <a:t>Социально-личностное развитие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468313" y="404813"/>
            <a:ext cx="1798637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Физическая</a:t>
            </a:r>
            <a:r>
              <a:rPr lang="ru-RU" altLang="ru-RU" sz="2000" b="1" dirty="0">
                <a:solidFill>
                  <a:srgbClr val="1F497D"/>
                </a:solidFill>
              </a:rPr>
              <a:t> </a:t>
            </a:r>
            <a:r>
              <a:rPr lang="ru-RU" altLang="ru-RU" sz="2000" b="1" dirty="0">
                <a:solidFill>
                  <a:srgbClr val="00B050"/>
                </a:solidFill>
              </a:rPr>
              <a:t>культура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2411413" y="404813"/>
            <a:ext cx="1800225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Здоровье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6429388" y="428604"/>
            <a:ext cx="2214578" cy="57150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00B050"/>
                </a:solidFill>
              </a:rPr>
              <a:t>Художественное</a:t>
            </a:r>
            <a:r>
              <a:rPr lang="ru-RU" altLang="ru-RU" sz="2000" b="1" dirty="0" smtClean="0">
                <a:solidFill>
                  <a:srgbClr val="1F497D"/>
                </a:solidFill>
              </a:rPr>
              <a:t> </a:t>
            </a:r>
            <a:r>
              <a:rPr lang="ru-RU" altLang="ru-RU" sz="2000" b="1" dirty="0">
                <a:solidFill>
                  <a:srgbClr val="00B050"/>
                </a:solidFill>
              </a:rPr>
              <a:t>творчество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561329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Коммуникация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4929190" y="428604"/>
            <a:ext cx="1500198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Музыка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3275856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Чтение</a:t>
            </a:r>
            <a:r>
              <a:rPr lang="ru-RU" altLang="ru-RU" sz="2000" b="1" dirty="0">
                <a:solidFill>
                  <a:srgbClr val="1F497D"/>
                </a:solidFill>
              </a:rPr>
              <a:t> </a:t>
            </a:r>
            <a:r>
              <a:rPr lang="ru-RU" altLang="ru-RU" sz="2000" b="1" dirty="0">
                <a:solidFill>
                  <a:srgbClr val="00B050"/>
                </a:solidFill>
              </a:rPr>
              <a:t>художественной литературы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1979712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Познание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4932039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Социализация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6336296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Труд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7668344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B050"/>
                </a:solidFill>
              </a:rPr>
              <a:t>Безопасность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94B81-CE5C-4198-9602-889336190C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01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Образовательные области: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040560"/>
          </a:xfrm>
        </p:spPr>
        <p:txBody>
          <a:bodyPr>
            <a:normAutofit fontScale="85000" lnSpcReduction="20000"/>
          </a:bodyPr>
          <a:lstStyle/>
          <a:p>
            <a:pPr marL="109728" indent="0" algn="just">
              <a:buNone/>
            </a:pP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109728" indent="0" algn="just"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Социально-коммуникативное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развитие </a:t>
            </a:r>
            <a:r>
              <a:rPr lang="ru-RU" dirty="0"/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саморегуляции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4909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92696"/>
            <a:ext cx="8445624" cy="583264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Познавательное развитие предполагает </a:t>
            </a:r>
            <a:r>
              <a:rPr lang="ru-RU" dirty="0"/>
              <a:t>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Речевое развитие включает </a:t>
            </a:r>
            <a:r>
              <a:rPr lang="ru-RU" dirty="0"/>
              <a:t>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42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19256" cy="568863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Художественно-эстетическое развитие </a:t>
            </a:r>
            <a:r>
              <a:rPr lang="ru-RU" dirty="0"/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</a:t>
            </a:r>
            <a:r>
              <a:rPr lang="ru-RU" dirty="0" smtClean="0"/>
              <a:t>.).</a:t>
            </a:r>
          </a:p>
          <a:p>
            <a:pPr marL="109728" indent="0" algn="just">
              <a:buNone/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Физическое развитие включает </a:t>
            </a:r>
            <a:r>
              <a:rPr lang="ru-RU" dirty="0"/>
              <a:t>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саморегуляции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62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FBFAE-2B9B-4E57-882E-AECD0C6DDA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35038" y="549275"/>
            <a:ext cx="8208962" cy="53276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Формы взаимодействия педагогического коллектива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с семьями детей</a:t>
            </a:r>
          </a:p>
          <a:p>
            <a:pPr marL="0" indent="0" algn="ctr">
              <a:buNone/>
            </a:pPr>
            <a:endParaRPr lang="ru-RU" sz="18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ru-RU" sz="1800" dirty="0" smtClean="0"/>
              <a:t>	В </a:t>
            </a:r>
            <a:r>
              <a:rPr lang="ru-RU" sz="1800" dirty="0"/>
              <a:t>соответствии с законом Российской Федерации «Об образовании», федеральными образовательными стандартами дошкольного образования, Уставом МБДОУ </a:t>
            </a:r>
            <a:r>
              <a:rPr lang="ru-RU" sz="1800" dirty="0" smtClean="0"/>
              <a:t>«Мичуринский детский сад» МО «ЛМР» РТ одной </a:t>
            </a:r>
            <a:r>
              <a:rPr lang="ru-RU" sz="1800" dirty="0"/>
              <a:t>из основных задач  является взаимодействие с семьей для обеспечения полноценного развития и реализации личности ребенка.  Особое место уделяется правовому и психолого-педагогическому просвещению родителей (законных представителей) детей</a:t>
            </a:r>
            <a:r>
              <a:rPr lang="ru-RU" sz="1800" dirty="0" smtClean="0"/>
              <a:t>.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основу совместной деятельности семьи и дошкольного учреждения заложены следующие принципы:</a:t>
            </a:r>
          </a:p>
          <a:p>
            <a:r>
              <a:rPr lang="ru-RU" sz="1800" dirty="0"/>
              <a:t>единый подход к процессу воспитания ребёнка;</a:t>
            </a:r>
          </a:p>
          <a:p>
            <a:r>
              <a:rPr lang="ru-RU" sz="1800" dirty="0"/>
              <a:t>открытость дошкольного учреждения для родителей;</a:t>
            </a:r>
          </a:p>
          <a:p>
            <a:r>
              <a:rPr lang="ru-RU" sz="1800" dirty="0"/>
              <a:t>взаимное доверие  во взаимоотношениях педагогов и родителей;</a:t>
            </a:r>
          </a:p>
          <a:p>
            <a:r>
              <a:rPr lang="ru-RU" sz="1800" dirty="0"/>
              <a:t>уважение и доброжелательность друг к другу;</a:t>
            </a:r>
          </a:p>
          <a:p>
            <a:r>
              <a:rPr lang="ru-RU" sz="1800" dirty="0"/>
              <a:t>дифференцированный подход к каждой семье;</a:t>
            </a:r>
          </a:p>
          <a:p>
            <a:r>
              <a:rPr lang="ru-RU" sz="1800" dirty="0"/>
              <a:t>равно ответственность родителей и педагогов.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6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549275"/>
            <a:ext cx="8208963" cy="560705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2400" b="1" dirty="0" smtClean="0"/>
              <a:t>Условия реализации </a:t>
            </a:r>
            <a:r>
              <a:rPr lang="ru-RU" sz="2400" b="1" dirty="0" smtClean="0"/>
              <a:t>ОО Программы ДОУ </a:t>
            </a:r>
            <a:r>
              <a:rPr lang="ru-RU" sz="2400" b="1" dirty="0" smtClean="0"/>
              <a:t>должны обеспечивать полноценное развитие личности во всех основных образовательных областях, через:</a:t>
            </a:r>
            <a:endParaRPr lang="ru-RU" sz="2400" b="1" dirty="0"/>
          </a:p>
        </p:txBody>
      </p:sp>
      <p:sp>
        <p:nvSpPr>
          <p:cNvPr id="5" name="Семиугольник 4"/>
          <p:cNvSpPr/>
          <p:nvPr/>
        </p:nvSpPr>
        <p:spPr>
          <a:xfrm>
            <a:off x="714348" y="2786058"/>
            <a:ext cx="1785950" cy="1571636"/>
          </a:xfrm>
          <a:prstGeom prst="hept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Различные виды детской деятельности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 rot="1337172">
            <a:off x="2086811" y="3640705"/>
            <a:ext cx="1860221" cy="1634752"/>
          </a:xfrm>
          <a:prstGeom prst="heptagon">
            <a:avLst/>
          </a:prstGeom>
          <a:solidFill>
            <a:srgbClr val="67B79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 rot="21370204">
            <a:off x="3694168" y="3923300"/>
            <a:ext cx="1880729" cy="1585789"/>
          </a:xfrm>
          <a:prstGeom prst="hept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Самостоятельная деятельность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Семиугольник 8"/>
          <p:cNvSpPr/>
          <p:nvPr/>
        </p:nvSpPr>
        <p:spPr>
          <a:xfrm rot="1412722">
            <a:off x="5368653" y="3581123"/>
            <a:ext cx="1789596" cy="1500198"/>
          </a:xfrm>
          <a:prstGeom prst="heptagon">
            <a:avLst/>
          </a:prstGeom>
          <a:solidFill>
            <a:srgbClr val="FC22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72198" y="2500306"/>
            <a:ext cx="1643074" cy="14287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● 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○</a:t>
            </a:r>
          </a:p>
          <a:p>
            <a:pPr algn="ctr"/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1" name="Дуга 10"/>
          <p:cNvSpPr/>
          <p:nvPr/>
        </p:nvSpPr>
        <p:spPr>
          <a:xfrm rot="11956245">
            <a:off x="6572264" y="3500438"/>
            <a:ext cx="714380" cy="142876"/>
          </a:xfrm>
          <a:prstGeom prst="arc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382104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401" y="1700808"/>
            <a:ext cx="7864652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Спасибо,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что </a:t>
            </a:r>
            <a:endParaRPr lang="ru-RU" sz="8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Вы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 нами!</a:t>
            </a:r>
          </a:p>
        </p:txBody>
      </p:sp>
    </p:spTree>
    <p:extLst>
      <p:ext uri="{BB962C8B-B14F-4D97-AF65-F5344CB8AC3E}">
        <p14:creationId xmlns:p14="http://schemas.microsoft.com/office/powerpoint/2010/main" xmlns="" val="25866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1579</Words>
  <Application>Microsoft Office PowerPoint</Application>
  <PresentationFormat>Экран (4:3)</PresentationFormat>
  <Paragraphs>146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Муниципальное бюджетное дошкольное образовательное учреждение «Мичуринский детский сад» муниципального образования «Лениногорский муниципальный район» Республики Татарстан  </vt:lpstr>
      <vt:lpstr>Слайд 2</vt:lpstr>
      <vt:lpstr>Слайд 3</vt:lpstr>
      <vt:lpstr>Слайд 4</vt:lpstr>
      <vt:lpstr>Слайд 5</vt:lpstr>
      <vt:lpstr>Планируемые результаты освоения программы в раннем возрасте</vt:lpstr>
      <vt:lpstr>Планируемые результаты освоения программы в дошкольном возрасте</vt:lpstr>
      <vt:lpstr>  Образовательная программа ДОУ, разработанная с учётом примерной общеобразовательной программы дошкольного образования «От рождения до школы» под ред. Н.Е. Вераксы, Т.С. Комаровой, М.А. Васильевой,  состоит из двух частей:   </vt:lpstr>
      <vt:lpstr>Слайд 9</vt:lpstr>
      <vt:lpstr>Слайд 10</vt:lpstr>
      <vt:lpstr>Образовательные области: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ДОУ в соответствии с ФГОС</dc:title>
  <dc:creator>User</dc:creator>
  <cp:lastModifiedBy>User</cp:lastModifiedBy>
  <cp:revision>49</cp:revision>
  <dcterms:created xsi:type="dcterms:W3CDTF">2015-03-03T12:13:49Z</dcterms:created>
  <dcterms:modified xsi:type="dcterms:W3CDTF">2018-11-16T14:55:06Z</dcterms:modified>
</cp:coreProperties>
</file>